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86575" cy="100187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705A2"/>
    <a:srgbClr val="FED8F7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47" d="100"/>
          <a:sy n="47" d="100"/>
        </p:scale>
        <p:origin x="2304" y="48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publicdomainq.net/women-girls-conversation-0037754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13479" y="3775513"/>
            <a:ext cx="1779762" cy="384893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3119" y="1386260"/>
            <a:ext cx="5185092" cy="204901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-1949441" y="887545"/>
            <a:ext cx="9289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latin typeface="+mj-ea"/>
                <a:ea typeface="+mj-ea"/>
              </a:rPr>
              <a:t>お友達紹介</a:t>
            </a:r>
            <a:endParaRPr lang="en-US" altLang="ja-JP" sz="5400" dirty="0">
              <a:latin typeface="+mj-ea"/>
              <a:ea typeface="+mj-ea"/>
            </a:endParaRPr>
          </a:p>
          <a:p>
            <a:pPr algn="ctr"/>
            <a:r>
              <a:rPr lang="ja-JP" altLang="en-US" sz="5400" dirty="0">
                <a:latin typeface="+mj-ea"/>
                <a:ea typeface="+mj-ea"/>
              </a:rPr>
              <a:t>　　　　　　　　　キャンペーン</a:t>
            </a:r>
            <a:endParaRPr kumimoji="1" lang="ja-JP" altLang="en-US" sz="5400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4168" y="2489626"/>
            <a:ext cx="6674403" cy="1083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endParaRPr kumimoji="1" lang="en-US" altLang="ja-JP" sz="1800" dirty="0">
              <a:latin typeface="+mn-ea"/>
            </a:endParaRPr>
          </a:p>
          <a:p>
            <a:pPr algn="just">
              <a:lnSpc>
                <a:spcPts val="1500"/>
              </a:lnSpc>
            </a:pPr>
            <a:r>
              <a:rPr lang="ja-JP" altLang="en-US" sz="2800" dirty="0">
                <a:latin typeface="+mn-ea"/>
              </a:rPr>
              <a:t>プレミアム</a:t>
            </a:r>
            <a:r>
              <a:rPr kumimoji="1" lang="ja-JP" altLang="en-US" sz="2800" dirty="0">
                <a:latin typeface="+mn-ea"/>
              </a:rPr>
              <a:t>会員様が</a:t>
            </a:r>
            <a:r>
              <a:rPr lang="ja-JP" altLang="en-US" sz="2800" dirty="0">
                <a:latin typeface="+mn-ea"/>
              </a:rPr>
              <a:t>一般のお友達</a:t>
            </a:r>
            <a:r>
              <a:rPr kumimoji="1" lang="ja-JP" altLang="en-US" sz="2800" dirty="0">
                <a:latin typeface="+mn-ea"/>
              </a:rPr>
              <a:t>ご紹介で</a:t>
            </a:r>
            <a:endParaRPr kumimoji="1" lang="en-US" altLang="ja-JP" sz="2800" dirty="0">
              <a:latin typeface="+mn-ea"/>
            </a:endParaRPr>
          </a:p>
          <a:p>
            <a:pPr algn="just">
              <a:lnSpc>
                <a:spcPts val="1500"/>
              </a:lnSpc>
            </a:pPr>
            <a:endParaRPr lang="en-US" altLang="ja-JP" sz="2800" dirty="0">
              <a:latin typeface="+mn-ea"/>
            </a:endParaRPr>
          </a:p>
          <a:p>
            <a:pPr algn="just">
              <a:lnSpc>
                <a:spcPts val="1500"/>
              </a:lnSpc>
            </a:pPr>
            <a:r>
              <a:rPr lang="ja-JP" altLang="en-US" sz="2400" dirty="0">
                <a:latin typeface="+mn-ea"/>
              </a:rPr>
              <a:t>　</a:t>
            </a:r>
            <a:endParaRPr lang="en-US" altLang="ja-JP" sz="2400" strike="sngStrike" dirty="0">
              <a:latin typeface="+mn-ea"/>
            </a:endParaRPr>
          </a:p>
          <a:p>
            <a:pPr algn="just">
              <a:lnSpc>
                <a:spcPts val="1500"/>
              </a:lnSpc>
            </a:pPr>
            <a:r>
              <a:rPr lang="ja-JP" altLang="en-US" sz="2400" strike="sngStrike" dirty="0">
                <a:latin typeface="+mn-ea"/>
              </a:rPr>
              <a:t>　　通常</a:t>
            </a:r>
            <a:r>
              <a:rPr lang="en-US" altLang="ja-JP" sz="2400" strike="sngStrike" dirty="0">
                <a:latin typeface="+mn-ea"/>
              </a:rPr>
              <a:t>5,000</a:t>
            </a:r>
            <a:r>
              <a:rPr lang="ja-JP" altLang="en-US" sz="2400" strike="sngStrike" dirty="0">
                <a:latin typeface="+mn-ea"/>
              </a:rPr>
              <a:t>円入会</a:t>
            </a:r>
            <a:r>
              <a:rPr lang="ja-JP" altLang="en-US" sz="2800" dirty="0">
                <a:latin typeface="+mn-ea"/>
              </a:rPr>
              <a:t>　→</a:t>
            </a:r>
            <a:r>
              <a:rPr lang="ja-JP" altLang="en-US" sz="2800" b="1" u="dbl" dirty="0">
                <a:solidFill>
                  <a:srgbClr val="FF6699"/>
                </a:solidFill>
                <a:latin typeface="+mn-ea"/>
              </a:rPr>
              <a:t>　</a:t>
            </a:r>
            <a:r>
              <a:rPr lang="en-US" altLang="ja-JP" sz="3600" b="1" u="sng" dirty="0">
                <a:solidFill>
                  <a:srgbClr val="FF6699"/>
                </a:solidFill>
                <a:latin typeface="+mn-ea"/>
              </a:rPr>
              <a:t>3,000</a:t>
            </a:r>
            <a:r>
              <a:rPr lang="ja-JP" altLang="en-US" sz="3600" b="1" u="sng" dirty="0">
                <a:solidFill>
                  <a:srgbClr val="FF6699"/>
                </a:solidFill>
                <a:latin typeface="+mn-ea"/>
              </a:rPr>
              <a:t>円入会</a:t>
            </a:r>
            <a:endParaRPr lang="en-US" altLang="ja-JP" sz="3600" b="1" u="sng" dirty="0">
              <a:solidFill>
                <a:srgbClr val="FF6699"/>
              </a:solidFill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>
            <a:gsLst>
              <a:gs pos="0">
                <a:srgbClr val="7C084D"/>
              </a:gs>
              <a:gs pos="100000">
                <a:srgbClr val="FED8F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92674C-BF08-44D7-96CE-89E21249F20A}"/>
              </a:ext>
            </a:extLst>
          </p:cNvPr>
          <p:cNvSpPr txBox="1"/>
          <p:nvPr/>
        </p:nvSpPr>
        <p:spPr>
          <a:xfrm>
            <a:off x="886860" y="421310"/>
            <a:ext cx="6674403" cy="314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kumimoji="1" lang="ja-JP" altLang="en-US" sz="3600" b="1" dirty="0">
                <a:solidFill>
                  <a:srgbClr val="FF0000"/>
                </a:solidFill>
                <a:latin typeface="+mn-ea"/>
              </a:rPr>
              <a:t>アレンジ教室に</a:t>
            </a:r>
            <a:r>
              <a:rPr lang="ja-JP" altLang="en-US" sz="3600" b="1" dirty="0">
                <a:solidFill>
                  <a:srgbClr val="FF0000"/>
                </a:solidFill>
                <a:latin typeface="+mn-ea"/>
              </a:rPr>
              <a:t>ご参加の方へ</a:t>
            </a:r>
            <a:endParaRPr lang="en-US" altLang="ja-JP" sz="36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6" name="図 5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2C01DD1F-1429-47DA-BE45-E0BAAD284D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05067" y="735820"/>
            <a:ext cx="2435467" cy="1162140"/>
          </a:xfrm>
          <a:prstGeom prst="rect">
            <a:avLst/>
          </a:prstGeom>
        </p:spPr>
      </p:pic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0C69AEF-9E0B-4F9B-B16E-C21829019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779847"/>
              </p:ext>
            </p:extLst>
          </p:nvPr>
        </p:nvGraphicFramePr>
        <p:xfrm>
          <a:off x="886860" y="8947100"/>
          <a:ext cx="5414050" cy="1547041"/>
        </p:xfrm>
        <a:graphic>
          <a:graphicData uri="http://schemas.openxmlformats.org/drawingml/2006/table">
            <a:tbl>
              <a:tblPr/>
              <a:tblGrid>
                <a:gridCol w="5414050">
                  <a:extLst>
                    <a:ext uri="{9D8B030D-6E8A-4147-A177-3AD203B41FA5}">
                      <a16:colId xmlns:a16="http://schemas.microsoft.com/office/drawing/2014/main" val="1028386549"/>
                    </a:ext>
                  </a:extLst>
                </a:gridCol>
              </a:tblGrid>
              <a:tr h="1547041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お問い合わせ先</a:t>
                      </a:r>
                      <a:endParaRPr kumimoji="1" lang="en-US" altLang="ja-JP" sz="18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2800" b="1" dirty="0"/>
                        <a:t>　　なすの斎場グループ</a:t>
                      </a:r>
                      <a:endParaRPr kumimoji="1" lang="en-US" altLang="ja-JP" sz="2800" b="1" dirty="0"/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kern="1000" spc="-100" dirty="0">
                          <a:latin typeface="Century Gothic" pitchFamily="34" charset="0"/>
                        </a:rPr>
                        <a:t>　　　</a:t>
                      </a:r>
                      <a:r>
                        <a:rPr kumimoji="1" lang="en-US" altLang="ja-JP" sz="3600" b="1" kern="1000" spc="-100" dirty="0">
                          <a:latin typeface="Century Gothic" pitchFamily="34" charset="0"/>
                        </a:rPr>
                        <a:t>TEL</a:t>
                      </a:r>
                      <a:r>
                        <a:rPr kumimoji="1" lang="en-US" altLang="ja-JP" sz="3600" b="1" kern="1000" spc="-100" baseline="0" dirty="0">
                          <a:latin typeface="Century Gothic" pitchFamily="34" charset="0"/>
                        </a:rPr>
                        <a:t> </a:t>
                      </a:r>
                      <a:r>
                        <a:rPr kumimoji="1" lang="ja-JP" altLang="en-US" sz="3600" b="1" kern="1000" spc="-100" baseline="0" dirty="0">
                          <a:latin typeface="Century Gothic" pitchFamily="34" charset="0"/>
                        </a:rPr>
                        <a:t>０１２０</a:t>
                      </a:r>
                      <a:r>
                        <a:rPr kumimoji="1" lang="en-US" altLang="ja-JP" sz="3600" b="1" kern="1000" spc="-100" baseline="0" dirty="0">
                          <a:latin typeface="Century Gothic" pitchFamily="34" charset="0"/>
                        </a:rPr>
                        <a:t>-</a:t>
                      </a:r>
                      <a:r>
                        <a:rPr kumimoji="1" lang="ja-JP" altLang="en-US" sz="3600" b="1" kern="1000" spc="-100" baseline="0" dirty="0">
                          <a:latin typeface="Century Gothic" pitchFamily="34" charset="0"/>
                        </a:rPr>
                        <a:t>３３</a:t>
                      </a:r>
                      <a:r>
                        <a:rPr kumimoji="1" lang="en-US" altLang="ja-JP" sz="3600" b="1" kern="1000" spc="-100" baseline="0" dirty="0">
                          <a:latin typeface="Century Gothic" pitchFamily="34" charset="0"/>
                        </a:rPr>
                        <a:t>-</a:t>
                      </a:r>
                      <a:r>
                        <a:rPr kumimoji="1" lang="ja-JP" altLang="en-US" sz="3600" b="1" kern="1000" spc="-100" baseline="0" dirty="0">
                          <a:latin typeface="Century Gothic" pitchFamily="34" charset="0"/>
                        </a:rPr>
                        <a:t>８８７１　</a:t>
                      </a:r>
                      <a:endParaRPr kumimoji="1" lang="ja-JP" altLang="en-US" sz="3600" b="1" kern="1000" spc="-1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746354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1205EC-59AD-4C67-961A-A3417DE92555}"/>
              </a:ext>
            </a:extLst>
          </p:cNvPr>
          <p:cNvSpPr txBox="1"/>
          <p:nvPr/>
        </p:nvSpPr>
        <p:spPr>
          <a:xfrm rot="20339927">
            <a:off x="161550" y="333877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しかも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193D34-6F0C-4AB7-B0A2-FF42C5400620}"/>
              </a:ext>
            </a:extLst>
          </p:cNvPr>
          <p:cNvSpPr txBox="1"/>
          <p:nvPr/>
        </p:nvSpPr>
        <p:spPr>
          <a:xfrm>
            <a:off x="873763" y="3770667"/>
            <a:ext cx="6319806" cy="5264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+mn-ea"/>
                <a:cs typeface="メイリオ" pitchFamily="50" charset="-128"/>
              </a:rPr>
              <a:t>ご紹介してくれた方、ご紹介された方</a:t>
            </a:r>
            <a:endParaRPr lang="en-US" altLang="ja-JP" sz="2800" b="1" dirty="0">
              <a:latin typeface="+mn-ea"/>
              <a:cs typeface="メイリオ" pitchFamily="50" charset="-128"/>
            </a:endParaRPr>
          </a:p>
          <a:p>
            <a:r>
              <a:rPr lang="ja-JP" altLang="en-US" sz="2800" b="1" dirty="0">
                <a:latin typeface="+mn-ea"/>
                <a:cs typeface="メイリオ" pitchFamily="50" charset="-128"/>
              </a:rPr>
              <a:t>それぞれに</a:t>
            </a:r>
            <a:r>
              <a:rPr lang="en-US" altLang="ja-JP" sz="4000" b="1" u="sng" dirty="0">
                <a:solidFill>
                  <a:srgbClr val="FF6699"/>
                </a:solidFill>
                <a:latin typeface="+mn-ea"/>
                <a:cs typeface="メイリオ" pitchFamily="50" charset="-128"/>
              </a:rPr>
              <a:t>2,000</a:t>
            </a:r>
            <a:r>
              <a:rPr lang="ja-JP" altLang="en-US" sz="4000" b="1" u="sng" dirty="0">
                <a:solidFill>
                  <a:srgbClr val="FF6699"/>
                </a:solidFill>
                <a:latin typeface="+mn-ea"/>
                <a:cs typeface="メイリオ" pitchFamily="50" charset="-128"/>
              </a:rPr>
              <a:t>円分</a:t>
            </a:r>
            <a:r>
              <a:rPr lang="ja-JP" altLang="en-US" sz="2800" b="1" dirty="0">
                <a:latin typeface="+mn-ea"/>
                <a:cs typeface="メイリオ" pitchFamily="50" charset="-128"/>
              </a:rPr>
              <a:t>の</a:t>
            </a:r>
            <a:endParaRPr lang="en-US" altLang="ja-JP" sz="2800" b="1" dirty="0">
              <a:latin typeface="+mn-ea"/>
              <a:cs typeface="メイリオ" pitchFamily="50" charset="-128"/>
            </a:endParaRPr>
          </a:p>
          <a:p>
            <a:r>
              <a:rPr lang="ja-JP" altLang="en-US" sz="2800" b="1" dirty="0">
                <a:latin typeface="+mn-ea"/>
                <a:cs typeface="メイリオ" pitchFamily="50" charset="-128"/>
              </a:rPr>
              <a:t>あじさい提携店で使える</a:t>
            </a:r>
            <a:endParaRPr lang="en-US" altLang="ja-JP" sz="2800" b="1" dirty="0">
              <a:latin typeface="+mn-ea"/>
              <a:cs typeface="メイリオ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商品券をプレゼント！！</a:t>
            </a:r>
            <a:endParaRPr lang="en-US" altLang="ja-JP" sz="2800" b="1" dirty="0">
              <a:solidFill>
                <a:srgbClr val="FF0000"/>
              </a:solidFill>
              <a:latin typeface="+mn-ea"/>
              <a:cs typeface="メイリオ" pitchFamily="50" charset="-128"/>
            </a:endParaRPr>
          </a:p>
          <a:p>
            <a:r>
              <a:rPr lang="en-US" altLang="ja-JP" sz="2000" b="1" dirty="0">
                <a:latin typeface="+mn-ea"/>
                <a:cs typeface="メイリオ" pitchFamily="50" charset="-128"/>
              </a:rPr>
              <a:t>※</a:t>
            </a:r>
            <a:r>
              <a:rPr lang="ja-JP" altLang="en-US" sz="2000" b="1" dirty="0">
                <a:latin typeface="+mn-ea"/>
                <a:cs typeface="メイリオ" pitchFamily="50" charset="-128"/>
              </a:rPr>
              <a:t>商品券は郵送になります。</a:t>
            </a:r>
            <a:endParaRPr lang="en-US" altLang="ja-JP" sz="2000" b="1" dirty="0">
              <a:latin typeface="+mn-ea"/>
              <a:cs typeface="メイリオ" pitchFamily="50" charset="-128"/>
            </a:endParaRPr>
          </a:p>
          <a:p>
            <a:r>
              <a:rPr kumimoji="1" lang="ja-JP" altLang="en-US" sz="1800" b="1" dirty="0">
                <a:latin typeface="+mn-ea"/>
              </a:rPr>
              <a:t>次回のアレンジ教室のあとはお友達と一緒に</a:t>
            </a:r>
            <a:endParaRPr kumimoji="1" lang="en-US" altLang="ja-JP" sz="1800" b="1" dirty="0">
              <a:latin typeface="+mn-ea"/>
            </a:endParaRPr>
          </a:p>
          <a:p>
            <a:r>
              <a:rPr kumimoji="1" lang="ja-JP" altLang="en-US" sz="1800" b="1" dirty="0">
                <a:latin typeface="+mn-ea"/>
              </a:rPr>
              <a:t>気になる「あのお店」でランチはいかがですか？</a:t>
            </a:r>
            <a:endParaRPr kumimoji="1" lang="en-US" altLang="ja-JP" sz="1800" b="1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　あじさい提携店　例</a:t>
            </a:r>
            <a:endParaRPr kumimoji="1" lang="en-US" altLang="ja-JP" sz="1800" dirty="0">
              <a:latin typeface="+mn-ea"/>
            </a:endParaRPr>
          </a:p>
          <a:p>
            <a:r>
              <a:rPr kumimoji="1" lang="ja-JP" altLang="en-US" sz="1800" dirty="0">
                <a:latin typeface="+mn-ea"/>
              </a:rPr>
              <a:t>　　　　・ブラッスリー　ソレイユさん</a:t>
            </a:r>
            <a:endParaRPr kumimoji="1" lang="en-US" altLang="ja-JP" sz="18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　　　　・</a:t>
            </a:r>
            <a:r>
              <a:rPr lang="en-US" altLang="ja-JP" sz="1800" b="0" i="0" dirty="0" err="1">
                <a:solidFill>
                  <a:srgbClr val="141414"/>
                </a:solidFill>
                <a:effectLst/>
                <a:latin typeface="+mn-ea"/>
              </a:rPr>
              <a:t>Han:nari</a:t>
            </a:r>
            <a:r>
              <a:rPr lang="ja-JP" altLang="en-US" sz="1800" b="0" i="0" dirty="0">
                <a:solidFill>
                  <a:srgbClr val="141414"/>
                </a:solidFill>
                <a:effectLst/>
                <a:latin typeface="+mn-ea"/>
              </a:rPr>
              <a:t>さん</a:t>
            </a:r>
            <a:endParaRPr lang="en-US" altLang="ja-JP" sz="1800" b="0" i="0" dirty="0">
              <a:solidFill>
                <a:srgbClr val="141414"/>
              </a:solidFill>
              <a:effectLst/>
              <a:latin typeface="+mn-ea"/>
            </a:endParaRPr>
          </a:p>
          <a:p>
            <a:r>
              <a:rPr kumimoji="1" lang="ja-JP" altLang="en-US" sz="1800" dirty="0">
                <a:solidFill>
                  <a:srgbClr val="141414"/>
                </a:solidFill>
                <a:latin typeface="+mn-ea"/>
              </a:rPr>
              <a:t>　　　　・プチレストラン木かげさん</a:t>
            </a:r>
            <a:endParaRPr kumimoji="1" lang="en-US" altLang="ja-JP" sz="1800" dirty="0">
              <a:solidFill>
                <a:srgbClr val="141414"/>
              </a:solidFill>
              <a:latin typeface="+mn-ea"/>
            </a:endParaRPr>
          </a:p>
          <a:p>
            <a:r>
              <a:rPr lang="ja-JP" altLang="en-US" sz="1800" dirty="0">
                <a:solidFill>
                  <a:srgbClr val="141414"/>
                </a:solidFill>
                <a:latin typeface="+mn-ea"/>
              </a:rPr>
              <a:t>　　　　・アジアン食堂たかよしさん</a:t>
            </a:r>
            <a:endParaRPr kumimoji="1" lang="ja-JP" altLang="en-US" sz="1800" dirty="0">
              <a:latin typeface="+mn-ea"/>
            </a:endParaRPr>
          </a:p>
          <a:p>
            <a:pPr>
              <a:lnSpc>
                <a:spcPts val="2600"/>
              </a:lnSpc>
            </a:pPr>
            <a:r>
              <a:rPr lang="ja-JP" altLang="en-US" sz="1800" dirty="0">
                <a:latin typeface="+mn-ea"/>
                <a:cs typeface="メイリオ" pitchFamily="50" charset="-128"/>
              </a:rPr>
              <a:t>　　　　・レストラン大原さん　　　他多数あります</a:t>
            </a:r>
            <a:endParaRPr lang="en-US" altLang="ja-JP" sz="1800" dirty="0">
              <a:latin typeface="+mn-ea"/>
              <a:cs typeface="メイリオ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キャンペーン期間　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6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月～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11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21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メイリオ" pitchFamily="50" charset="-128"/>
              </a:rPr>
              <a:t>日</a:t>
            </a:r>
            <a:endParaRPr kumimoji="1" lang="en-US" altLang="ja-JP" sz="2400" b="1" dirty="0">
              <a:solidFill>
                <a:srgbClr val="FF0000"/>
              </a:solidFill>
              <a:latin typeface="+mn-ea"/>
              <a:cs typeface="メイリオ" pitchFamily="50" charset="-128"/>
            </a:endParaRPr>
          </a:p>
          <a:p>
            <a:pPr>
              <a:lnSpc>
                <a:spcPts val="2600"/>
              </a:lnSpc>
            </a:pPr>
            <a:r>
              <a:rPr kumimoji="1" lang="ja-JP" altLang="en-US" sz="1800" b="1" dirty="0">
                <a:latin typeface="+mn-ea"/>
                <a:cs typeface="メイリオ" pitchFamily="50" charset="-128"/>
              </a:rPr>
              <a:t>お友達とのご参加お待ちしております。</a:t>
            </a:r>
            <a:r>
              <a:rPr kumimoji="1" lang="en-US" altLang="ja-JP" sz="1800" b="1" dirty="0">
                <a:latin typeface="+mn-ea"/>
                <a:cs typeface="メイリオ" pitchFamily="50" charset="-128"/>
              </a:rPr>
              <a:t>(</a:t>
            </a:r>
            <a:r>
              <a:rPr kumimoji="1" lang="ja-JP" altLang="en-US" sz="1800" b="1" dirty="0">
                <a:latin typeface="+mn-ea"/>
                <a:cs typeface="メイリオ" pitchFamily="50" charset="-128"/>
              </a:rPr>
              <a:t>要予約</a:t>
            </a:r>
            <a:r>
              <a:rPr lang="en-US" altLang="ja-JP" sz="1800" b="1" dirty="0">
                <a:latin typeface="+mn-ea"/>
                <a:cs typeface="メイリオ" pitchFamily="50" charset="-128"/>
              </a:rPr>
              <a:t>)</a:t>
            </a:r>
            <a:endParaRPr kumimoji="1" lang="en-US" altLang="ja-JP" sz="1800" b="1" dirty="0">
              <a:latin typeface="+mn-ea"/>
              <a:cs typeface="メイリオ" pitchFamily="50" charset="-128"/>
            </a:endParaRPr>
          </a:p>
        </p:txBody>
      </p:sp>
      <p:pic>
        <p:nvPicPr>
          <p:cNvPr id="19" name="図 18" descr="花瓶に生けられたバラ&#10;&#10;中程度の精度で自動的に生成された説明">
            <a:extLst>
              <a:ext uri="{FF2B5EF4-FFF2-40B4-BE49-F238E27FC236}">
                <a16:creationId xmlns:a16="http://schemas.microsoft.com/office/drawing/2014/main" id="{0AA2F7FD-C669-4A13-A1C9-9347752841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7778" y="5802430"/>
            <a:ext cx="2277497" cy="1708124"/>
          </a:xfrm>
          <a:prstGeom prst="rect">
            <a:avLst/>
          </a:prstGeom>
        </p:spPr>
      </p:pic>
      <p:pic>
        <p:nvPicPr>
          <p:cNvPr id="8" name="図 7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810894F4-0575-4153-8E6B-44B7C01C9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9609">
            <a:off x="5736254" y="4297332"/>
            <a:ext cx="1315610" cy="70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7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452420</Value>
      <Value>502678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TP102773771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134650</LocLastLocAttemptVersionLookup>
    <LocLastLocAttemptVersionTypeLookup xmlns="1119c2e5-8fb9-4d5f-baf1-202c530f2c34" xsi:nil="true"/>
    <AssetStart xmlns="1119c2e5-8fb9-4d5f-baf1-202c530f2c34">2011-11-08T08:02:55+00:00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51E62B-5042-4C2F-84BF-087733CA8974}">
  <ds:schemaRefs>
    <ds:schemaRef ds:uri="1119c2e5-8fb9-4d5f-baf1-202c530f2c3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3AD8B6-1E99-4A41-9173-AFB0988AB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サークル部員募集チラシ</Template>
  <TotalTime>495</TotalTime>
  <Words>180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office365</dc:creator>
  <cp:lastModifiedBy>user</cp:lastModifiedBy>
  <cp:revision>44</cp:revision>
  <cp:lastPrinted>2021-05-15T06:21:14Z</cp:lastPrinted>
  <dcterms:created xsi:type="dcterms:W3CDTF">2021-05-08T08:44:15Z</dcterms:created>
  <dcterms:modified xsi:type="dcterms:W3CDTF">2021-06-02T00:37:29Z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